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Anton"/>
      <p:regular r:id="rId24"/>
    </p:embeddedFont>
    <p:embeddedFont>
      <p:font typeface="Contrail One"/>
      <p:regular r:id="rId25"/>
    </p:embeddedFont>
    <p:embeddedFont>
      <p:font typeface="Gloria Hallelujah"/>
      <p:regular r:id="rId26"/>
    </p:embeddedFont>
    <p:embeddedFont>
      <p:font typeface="Merienda"/>
      <p:regular r:id="rId27"/>
      <p:bold r:id="rId28"/>
    </p:embeddedFont>
    <p:embeddedFont>
      <p:font typeface="Bree Serif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8C8D69-08D9-4B50-8BFE-E34EE7CC5F3B}">
  <a:tblStyle styleId="{5A8C8D69-08D9-4B50-8BFE-E34EE7CC5F3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nton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GloriaHallelujah-regular.fntdata"/><Relationship Id="rId25" Type="http://schemas.openxmlformats.org/officeDocument/2006/relationships/font" Target="fonts/ContrailOne-regular.fntdata"/><Relationship Id="rId28" Type="http://schemas.openxmlformats.org/officeDocument/2006/relationships/font" Target="fonts/Merienda-bold.fntdata"/><Relationship Id="rId27" Type="http://schemas.openxmlformats.org/officeDocument/2006/relationships/font" Target="fonts/Meriend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reeSerif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01c5d39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01c5d39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ff3b3c779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ff3b3c77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fa12ea2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fa12ea2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fa12ea2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fa12ea2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0ef72fe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0ef72fe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d1bc14c0_2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1fd1bc14c0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 behavior expectations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fd1bc14c0_2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c5a582ff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c5a582ff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816cc503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7816cc503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01c5d390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f01c5d39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816cc503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816cc503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f3b3c77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ff3b3c77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f3b3c779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f3b3c779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0ef72fe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0ef72fe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00e77812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600e77812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816cc503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816cc503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2f96b8e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42f96b8e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d1bc14c0_2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fd1bc14c0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phone expectations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fd1bc14c0_2_1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7.jp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92975"/>
            <a:ext cx="8829850" cy="49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34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{5A8C8D69-08D9-4B50-8BFE-E34EE7CC5F3B}</a:tableStyleId>
              </a:tblPr>
              <a:tblGrid>
                <a:gridCol w="1687000"/>
                <a:gridCol w="2136600"/>
                <a:gridCol w="2348850"/>
                <a:gridCol w="2513500"/>
              </a:tblGrid>
              <a:tr h="37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Infraction</a:t>
                      </a:r>
                      <a:endParaRPr b="1" sz="1800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1st Offense</a:t>
                      </a:r>
                      <a:endParaRPr b="1" sz="1800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2nd Offense</a:t>
                      </a:r>
                      <a:endParaRPr b="1" sz="1800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3rd Offense</a:t>
                      </a:r>
                      <a:endParaRPr b="1" sz="1800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02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Fighting, Assaults, Threats, Harassment, Bullying</a:t>
                      </a:r>
                      <a:endParaRPr b="1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5-10 days out of school suspension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suspension, long term suspension, expulsion, referral to Shaw Academy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suspension, long term suspension, expulsion, referral to Shaw Academy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6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Weapons, Bomb Threat</a:t>
                      </a:r>
                      <a:endParaRPr b="1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suspension, long term suspension, expulsion, referral to Shaw Academy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suspension, long term suspension, expulsion, referral to Shaw Academy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suspension, long term suspension, expulsion, referral to Shaw Academy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Gang Related Activities</a:t>
                      </a:r>
                      <a:endParaRPr b="1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days out of school suspension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suspension, long term suspension, expulsion, referral to Shaw Academy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Drugs and Alcohol (possession, influence, distribution)</a:t>
                      </a:r>
                      <a:endParaRPr b="1"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days out of school suspension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days out of school suspension, long term suspension, expulsion, referral to Shaw Academy</a:t>
                      </a:r>
                      <a:endParaRPr/>
                    </a:p>
                  </a:txBody>
                  <a:tcPr marT="36575" marB="36575" marR="36575" marL="36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35"/>
          <p:cNvGraphicFramePr/>
          <p:nvPr/>
        </p:nvGraphicFramePr>
        <p:xfrm>
          <a:off x="833438" y="327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{5A8C8D69-08D9-4B50-8BFE-E34EE7CC5F3B}</a:tableStyleId>
              </a:tblPr>
              <a:tblGrid>
                <a:gridCol w="2486025"/>
                <a:gridCol w="2495550"/>
                <a:gridCol w="2495550"/>
              </a:tblGrid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/>
                        <a:t>1st OFFENSE</a:t>
                      </a:r>
                      <a:endParaRPr b="1" sz="1800"/>
                    </a:p>
                  </a:txBody>
                  <a:tcPr marT="57150" marB="57150" marR="5715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/>
                        <a:t>2ND OFFENSE</a:t>
                      </a:r>
                      <a:endParaRPr b="1" sz="1800"/>
                    </a:p>
                  </a:txBody>
                  <a:tcPr marT="57150" marB="57150" marR="5715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 sz="1800"/>
                        <a:t>3RD OFFENSE</a:t>
                      </a:r>
                      <a:endParaRPr b="1" sz="1800"/>
                    </a:p>
                  </a:txBody>
                  <a:tcPr marT="57150" marB="57150" marR="5715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Up to 10 days OSS/ALA/possible LTS</a:t>
                      </a:r>
                      <a:endParaRPr b="1"/>
                    </a:p>
                  </a:txBody>
                  <a:tcPr marT="57150" marB="57150" marR="5715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Up to 10 days OSS/ALA/possible LTS</a:t>
                      </a:r>
                      <a:endParaRPr b="1"/>
                    </a:p>
                  </a:txBody>
                  <a:tcPr marT="57150" marB="57150" marR="5715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Up to 10 days OSS/ALA/possible LTS</a:t>
                      </a:r>
                      <a:endParaRPr b="1"/>
                    </a:p>
                  </a:txBody>
                  <a:tcPr marT="57150" marB="57150" marR="57150" marL="63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00" y="841825"/>
            <a:ext cx="2762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/>
          <p:nvPr/>
        </p:nvSpPr>
        <p:spPr>
          <a:xfrm>
            <a:off x="2938850" y="192850"/>
            <a:ext cx="59994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Constant name calling, hitting, teasing, insulting, physical threats, etc.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Spreading rumors, encouraging others to exclude the person, writing hurtful things for public to see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Posting hurtful messages on social media, recording unauthorized videos/pics that are hurtful and uploading them;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Intimidating looks &amp; gestures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Threatening aggression against people, possessions, or property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457200" y="-246150"/>
            <a:ext cx="8793300" cy="5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6000"/>
              <a:t>PORNOGRAPHY</a:t>
            </a:r>
            <a:endParaRPr b="1" sz="6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6000">
                <a:latin typeface="Gloria Hallelujah"/>
                <a:ea typeface="Gloria Hallelujah"/>
                <a:cs typeface="Gloria Hallelujah"/>
                <a:sym typeface="Gloria Hallelujah"/>
              </a:rPr>
              <a:t>INSTIGATORS</a:t>
            </a:r>
            <a:endParaRPr sz="60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7200">
                <a:latin typeface="Contrail One"/>
                <a:ea typeface="Contrail One"/>
                <a:cs typeface="Contrail One"/>
                <a:sym typeface="Contrail One"/>
              </a:rPr>
              <a:t>THREATS / JOKING</a:t>
            </a:r>
            <a:endParaRPr sz="7200">
              <a:latin typeface="Contrail One"/>
              <a:ea typeface="Contrail One"/>
              <a:cs typeface="Contrail One"/>
              <a:sym typeface="Contrail One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6000">
                <a:latin typeface="Bree Serif"/>
                <a:ea typeface="Bree Serif"/>
                <a:cs typeface="Bree Serif"/>
                <a:sym typeface="Bree Serif"/>
              </a:rPr>
              <a:t>Vandalism</a:t>
            </a:r>
            <a:endParaRPr sz="6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6000">
                <a:latin typeface="Merienda"/>
                <a:ea typeface="Merienda"/>
                <a:cs typeface="Merienda"/>
                <a:sym typeface="Merienda"/>
              </a:rPr>
              <a:t>CHROMEBOOKS</a:t>
            </a:r>
            <a:endParaRPr sz="6000">
              <a:latin typeface="Merienda"/>
              <a:ea typeface="Merienda"/>
              <a:cs typeface="Merienda"/>
              <a:sym typeface="Meriend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-319325" y="415200"/>
            <a:ext cx="716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BUS/Car Rider DISMISSAL</a:t>
            </a:r>
            <a:endParaRPr b="1"/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355500" y="1536075"/>
            <a:ext cx="8598000" cy="33945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lt1"/>
                </a:solidFill>
              </a:rPr>
              <a:t>YOU MAY LEAVE YOUR CLASSROOM ONLY WHEN YOUR CAR RIDER / BUS NUMBER is listed on the classroom screen</a:t>
            </a:r>
            <a:r>
              <a:rPr b="1" lang="en" sz="4900">
                <a:solidFill>
                  <a:schemeClr val="lt1"/>
                </a:solidFill>
              </a:rPr>
              <a:t>.</a:t>
            </a:r>
            <a:endParaRPr b="1" sz="4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950" y="356075"/>
            <a:ext cx="2266950" cy="2019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85750"/>
            <a:ext cx="8748036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/>
          <p:cNvPicPr preferRelativeResize="0"/>
          <p:nvPr/>
        </p:nvPicPr>
        <p:blipFill rotWithShape="1">
          <a:blip r:embed="rId4">
            <a:alphaModFix/>
          </a:blip>
          <a:srcRect b="13657" l="14190" r="13851" t="3623"/>
          <a:stretch/>
        </p:blipFill>
        <p:spPr>
          <a:xfrm>
            <a:off x="6882175" y="411225"/>
            <a:ext cx="1959450" cy="131397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38"/>
          <p:cNvSpPr txBox="1"/>
          <p:nvPr/>
        </p:nvSpPr>
        <p:spPr>
          <a:xfrm>
            <a:off x="1955050" y="3532525"/>
            <a:ext cx="6272400" cy="616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Riding a bus is a </a:t>
            </a: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privilege</a:t>
            </a: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!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57" y="27550"/>
            <a:ext cx="58448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/>
          <p:nvPr/>
        </p:nvSpPr>
        <p:spPr>
          <a:xfrm>
            <a:off x="6536850" y="657900"/>
            <a:ext cx="2379000" cy="3618000"/>
          </a:xfrm>
          <a:prstGeom prst="rect">
            <a:avLst/>
          </a:prstGeom>
          <a:solidFill>
            <a:srgbClr val="FF99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Let us know if you see or hear anything that could jeopardize your safety or others!</a:t>
            </a:r>
            <a:endParaRPr b="1" sz="310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820650" y="2034625"/>
            <a:ext cx="4124700" cy="27480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b="1" lang="en" sz="2600"/>
              <a:t>Nine Week Events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" sz="2600"/>
              <a:t>Weekly TLC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" sz="2600"/>
              <a:t>Passports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" sz="2600"/>
              <a:t>8th Grade Formal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" sz="2600"/>
              <a:t>Drawings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" sz="2600"/>
              <a:t>School Store</a:t>
            </a:r>
            <a:endParaRPr b="1" sz="2600"/>
          </a:p>
        </p:txBody>
      </p:sp>
      <p:sp>
        <p:nvSpPr>
          <p:cNvPr id="235" name="Google Shape;235;p40"/>
          <p:cNvSpPr/>
          <p:nvPr/>
        </p:nvSpPr>
        <p:spPr>
          <a:xfrm>
            <a:off x="892225" y="195300"/>
            <a:ext cx="4174200" cy="16740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75" y="332200"/>
            <a:ext cx="3267075" cy="14001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7" name="Google Shape;23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050" y="1109450"/>
            <a:ext cx="3344800" cy="33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0" y="92975"/>
            <a:ext cx="8829850" cy="49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6AA84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</a:rPr>
              <a:t>STUDENT ACCOUNTABILITY CONTRACT</a:t>
            </a:r>
            <a:endParaRPr b="1" sz="3800">
              <a:solidFill>
                <a:schemeClr val="lt1"/>
              </a:solidFill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46804" l="30386" r="34742" t="20374"/>
          <a:stretch/>
        </p:blipFill>
        <p:spPr>
          <a:xfrm>
            <a:off x="154300" y="1251350"/>
            <a:ext cx="4988126" cy="2640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4">
            <a:alphaModFix/>
          </a:blip>
          <a:srcRect b="7657" l="29727" r="34521" t="73274"/>
          <a:stretch/>
        </p:blipFill>
        <p:spPr>
          <a:xfrm>
            <a:off x="2971925" y="3124975"/>
            <a:ext cx="6076123" cy="182282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6"/>
          <p:cNvSpPr/>
          <p:nvPr/>
        </p:nvSpPr>
        <p:spPr>
          <a:xfrm rot="9325695">
            <a:off x="1687411" y="3802354"/>
            <a:ext cx="1558320" cy="25332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/>
          <p:nvPr/>
        </p:nvSpPr>
        <p:spPr>
          <a:xfrm rot="9325695">
            <a:off x="1687411" y="4263154"/>
            <a:ext cx="1558320" cy="25332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163450" y="152550"/>
            <a:ext cx="88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7043" l="39776" r="21774" t="17302"/>
          <a:stretch/>
        </p:blipFill>
        <p:spPr>
          <a:xfrm>
            <a:off x="497250" y="152550"/>
            <a:ext cx="4496026" cy="49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5314275" y="1181025"/>
            <a:ext cx="3348300" cy="26763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DRESS CODE</a:t>
            </a:r>
            <a:endParaRPr b="1" sz="7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Clear Bookbags / Mesh Gym Bags</a:t>
            </a:r>
            <a:endParaRPr b="1"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481" y="1229975"/>
            <a:ext cx="2947792" cy="35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625" y="1568873"/>
            <a:ext cx="3370575" cy="31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/>
          <p:nvPr/>
        </p:nvSpPr>
        <p:spPr>
          <a:xfrm>
            <a:off x="457200" y="291150"/>
            <a:ext cx="8229600" cy="4561200"/>
          </a:xfrm>
          <a:prstGeom prst="rect">
            <a:avLst/>
          </a:prstGeom>
          <a:noFill/>
          <a:ln cap="flat" cmpd="sng" w="1143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0000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</a:rPr>
              <a:t>Water Bottle /Unopened Drink for Lunch</a:t>
            </a:r>
            <a:endParaRPr b="1" sz="3500">
              <a:solidFill>
                <a:schemeClr val="lt1"/>
              </a:solidFill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150" y="1178816"/>
            <a:ext cx="2223437" cy="377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814" y="1490197"/>
            <a:ext cx="3314700" cy="31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332175" y="150900"/>
            <a:ext cx="5457300" cy="760200"/>
          </a:xfrm>
          <a:prstGeom prst="rect">
            <a:avLst/>
          </a:prstGeom>
          <a:solidFill>
            <a:srgbClr val="00FF00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Lockers/ Locks 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0" y="150900"/>
            <a:ext cx="3265800" cy="4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Lockers and locks have been assigned to all students. If you lose your lock, a replacement costs $7.50.</a:t>
            </a:r>
            <a:endParaRPr b="1" sz="24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" sz="2400"/>
              <a:t>Storing contents for a friend in your locker, makes you responsible for legal/illegal items.</a:t>
            </a:r>
            <a:endParaRPr b="1" sz="2400"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050" y="2585325"/>
            <a:ext cx="3614625" cy="2398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3075" y="1147500"/>
            <a:ext cx="3693624" cy="2848499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30"/>
          <p:cNvPicPr preferRelativeResize="0"/>
          <p:nvPr/>
        </p:nvPicPr>
        <p:blipFill rotWithShape="1">
          <a:blip r:embed="rId5">
            <a:alphaModFix/>
          </a:blip>
          <a:srcRect b="0" l="144869" r="-173619" t="0"/>
          <a:stretch/>
        </p:blipFill>
        <p:spPr>
          <a:xfrm>
            <a:off x="6543550" y="2810775"/>
            <a:ext cx="2143251" cy="178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CHROMEBOOKS</a:t>
            </a:r>
            <a:endParaRPr b="1"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4124775" y="1200150"/>
            <a:ext cx="45621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You are responsible for your Chromebook (leaving, abusing, etc.)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Leaving Chromebook @ home = Chromebox use in class (No library visit)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Inappropriate searches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Only library visit for Chromebook if out for repair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Will not issue Chromebook until paperwork is returned</a:t>
            </a:r>
            <a:endParaRPr sz="2200"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25" y="1694850"/>
            <a:ext cx="3346900" cy="2680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Safety</a:t>
            </a:r>
            <a:r>
              <a:rPr lang="en"/>
              <a:t> 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217950" y="904475"/>
            <a:ext cx="5088900" cy="41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/>
              <a:t>All school doors must be closed and locked at all times!! No one should prop doors!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/>
              <a:t>Refrain from letting </a:t>
            </a:r>
            <a:r>
              <a:rPr b="1" lang="en"/>
              <a:t>anyone</a:t>
            </a:r>
            <a:r>
              <a:rPr b="1" lang="en"/>
              <a:t> inside the building without teacher or administrator permission. </a:t>
            </a:r>
            <a:endParaRPr b="1"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525" y="361175"/>
            <a:ext cx="3467199" cy="478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27578" l="0" r="0" t="0"/>
          <a:stretch/>
        </p:blipFill>
        <p:spPr>
          <a:xfrm>
            <a:off x="485900" y="1051350"/>
            <a:ext cx="3251100" cy="30408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33"/>
          <p:cNvSpPr txBox="1"/>
          <p:nvPr/>
        </p:nvSpPr>
        <p:spPr>
          <a:xfrm>
            <a:off x="4021850" y="212200"/>
            <a:ext cx="4335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In your locker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Texting  / calling parents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Instigating arguments / fights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Bullying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Videoing / Posting pics and videos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434" y="1936000"/>
            <a:ext cx="4392516" cy="279807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